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93" r:id="rId2"/>
    <p:sldId id="294" r:id="rId3"/>
    <p:sldId id="295" r:id="rId4"/>
    <p:sldId id="304" r:id="rId5"/>
    <p:sldId id="259" r:id="rId6"/>
    <p:sldId id="278" r:id="rId7"/>
    <p:sldId id="287" r:id="rId8"/>
    <p:sldId id="279" r:id="rId9"/>
    <p:sldId id="280" r:id="rId10"/>
    <p:sldId id="292" r:id="rId11"/>
    <p:sldId id="290" r:id="rId12"/>
    <p:sldId id="289" r:id="rId13"/>
    <p:sldId id="296" r:id="rId14"/>
    <p:sldId id="297" r:id="rId15"/>
    <p:sldId id="307" r:id="rId16"/>
    <p:sldId id="301" r:id="rId17"/>
    <p:sldId id="302" r:id="rId18"/>
    <p:sldId id="308" r:id="rId19"/>
    <p:sldId id="309" r:id="rId20"/>
    <p:sldId id="310" r:id="rId21"/>
    <p:sldId id="311" r:id="rId22"/>
    <p:sldId id="312" r:id="rId23"/>
    <p:sldId id="337" r:id="rId24"/>
    <p:sldId id="315" r:id="rId25"/>
    <p:sldId id="316" r:id="rId26"/>
    <p:sldId id="317" r:id="rId27"/>
    <p:sldId id="318" r:id="rId28"/>
    <p:sldId id="319" r:id="rId29"/>
    <p:sldId id="320" r:id="rId30"/>
    <p:sldId id="313" r:id="rId31"/>
    <p:sldId id="314" r:id="rId32"/>
    <p:sldId id="338" r:id="rId33"/>
    <p:sldId id="321" r:id="rId34"/>
    <p:sldId id="322" r:id="rId35"/>
    <p:sldId id="323" r:id="rId36"/>
    <p:sldId id="324" r:id="rId37"/>
    <p:sldId id="325" r:id="rId38"/>
    <p:sldId id="326" r:id="rId39"/>
    <p:sldId id="327" r:id="rId40"/>
    <p:sldId id="300" r:id="rId41"/>
    <p:sldId id="298" r:id="rId42"/>
    <p:sldId id="305" r:id="rId43"/>
    <p:sldId id="306" r:id="rId44"/>
    <p:sldId id="329" r:id="rId45"/>
    <p:sldId id="328" r:id="rId46"/>
    <p:sldId id="330" r:id="rId47"/>
    <p:sldId id="331" r:id="rId48"/>
    <p:sldId id="332" r:id="rId49"/>
    <p:sldId id="333" r:id="rId50"/>
    <p:sldId id="334" r:id="rId51"/>
    <p:sldId id="335" r:id="rId52"/>
    <p:sldId id="339" r:id="rId53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53" autoAdjust="0"/>
    <p:restoredTop sz="94696" autoAdjust="0"/>
  </p:normalViewPr>
  <p:slideViewPr>
    <p:cSldViewPr>
      <p:cViewPr varScale="1">
        <p:scale>
          <a:sx n="77" d="100"/>
          <a:sy n="77" d="100"/>
        </p:scale>
        <p:origin x="662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50" d="100"/>
        <a:sy n="50" d="100"/>
      </p:scale>
      <p:origin x="0" y="0"/>
    </p:cViewPr>
  </p:notesTextViewPr>
  <p:sorterViewPr>
    <p:cViewPr>
      <p:scale>
        <a:sx n="42" d="100"/>
        <a:sy n="42" d="100"/>
      </p:scale>
      <p:origin x="0" y="-618"/>
    </p:cViewPr>
  </p:sorterViewPr>
  <p:notesViewPr>
    <p:cSldViewPr>
      <p:cViewPr>
        <p:scale>
          <a:sx n="100" d="100"/>
          <a:sy n="100" d="100"/>
        </p:scale>
        <p:origin x="1890" y="-18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tx1"/>
                </a:solidFill>
              </a:rPr>
              <a:t>Florida</a:t>
            </a:r>
            <a:r>
              <a:rPr lang="en-US" b="1" baseline="0" dirty="0">
                <a:solidFill>
                  <a:schemeClr val="tx1"/>
                </a:solidFill>
              </a:rPr>
              <a:t> Comprehensive Program Evaluation</a:t>
            </a:r>
            <a:endParaRPr lang="en-US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Number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Transportation Coordinators </c:v>
                </c:pt>
                <c:pt idx="1">
                  <c:v>Local Board Chair or Member</c:v>
                </c:pt>
                <c:pt idx="2">
                  <c:v>Trans Agency Manager</c:v>
                </c:pt>
                <c:pt idx="3">
                  <c:v>Trans Agency Employee or Driver</c:v>
                </c:pt>
                <c:pt idx="4">
                  <c:v>Metro Planning Member</c:v>
                </c:pt>
                <c:pt idx="5">
                  <c:v>Agencies (Disabilities)</c:v>
                </c:pt>
                <c:pt idx="6">
                  <c:v>Persons with disabilities </c:v>
                </c:pt>
                <c:pt idx="7">
                  <c:v>Family Member/Caregiver</c:v>
                </c:pt>
                <c:pt idx="8">
                  <c:v>Self-identified rider</c:v>
                </c:pt>
                <c:pt idx="9">
                  <c:v>Elected county commissioner</c:v>
                </c:pt>
                <c:pt idx="10">
                  <c:v>Other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61</c:v>
                </c:pt>
                <c:pt idx="1">
                  <c:v>41</c:v>
                </c:pt>
                <c:pt idx="2">
                  <c:v>23</c:v>
                </c:pt>
                <c:pt idx="3">
                  <c:v>64</c:v>
                </c:pt>
                <c:pt idx="4">
                  <c:v>22</c:v>
                </c:pt>
                <c:pt idx="5">
                  <c:v>76</c:v>
                </c:pt>
                <c:pt idx="6">
                  <c:v>52</c:v>
                </c:pt>
                <c:pt idx="7">
                  <c:v>126</c:v>
                </c:pt>
                <c:pt idx="8">
                  <c:v>12</c:v>
                </c:pt>
                <c:pt idx="9">
                  <c:v>6</c:v>
                </c:pt>
                <c:pt idx="1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5F-48F7-8133-3FFF389EED1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Transportation Coordinators </c:v>
                </c:pt>
                <c:pt idx="1">
                  <c:v>Local Board Chair or Member</c:v>
                </c:pt>
                <c:pt idx="2">
                  <c:v>Trans Agency Manager</c:v>
                </c:pt>
                <c:pt idx="3">
                  <c:v>Trans Agency Employee or Driver</c:v>
                </c:pt>
                <c:pt idx="4">
                  <c:v>Metro Planning Member</c:v>
                </c:pt>
                <c:pt idx="5">
                  <c:v>Agencies (Disabilities)</c:v>
                </c:pt>
                <c:pt idx="6">
                  <c:v>Persons with disabilities </c:v>
                </c:pt>
                <c:pt idx="7">
                  <c:v>Family Member/Caregiver</c:v>
                </c:pt>
                <c:pt idx="8">
                  <c:v>Self-identified rider</c:v>
                </c:pt>
                <c:pt idx="9">
                  <c:v>Elected county commissioner</c:v>
                </c:pt>
                <c:pt idx="10">
                  <c:v>Other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 formatCode="0.00%">
                  <c:v>11.9</c:v>
                </c:pt>
                <c:pt idx="1">
                  <c:v>8</c:v>
                </c:pt>
                <c:pt idx="2">
                  <c:v>4.5</c:v>
                </c:pt>
                <c:pt idx="3">
                  <c:v>12.5</c:v>
                </c:pt>
                <c:pt idx="4">
                  <c:v>4.3</c:v>
                </c:pt>
                <c:pt idx="5">
                  <c:v>14.8</c:v>
                </c:pt>
                <c:pt idx="6">
                  <c:v>10.1</c:v>
                </c:pt>
                <c:pt idx="7">
                  <c:v>24.6</c:v>
                </c:pt>
                <c:pt idx="8">
                  <c:v>2.2999999999999998</c:v>
                </c:pt>
                <c:pt idx="9">
                  <c:v>1.2</c:v>
                </c:pt>
                <c:pt idx="10">
                  <c:v>5.8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D5F-48F7-8133-3FFF389EED1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Transportation Coordinators </c:v>
                </c:pt>
                <c:pt idx="1">
                  <c:v>Local Board Chair or Member</c:v>
                </c:pt>
                <c:pt idx="2">
                  <c:v>Trans Agency Manager</c:v>
                </c:pt>
                <c:pt idx="3">
                  <c:v>Trans Agency Employee or Driver</c:v>
                </c:pt>
                <c:pt idx="4">
                  <c:v>Metro Planning Member</c:v>
                </c:pt>
                <c:pt idx="5">
                  <c:v>Agencies (Disabilities)</c:v>
                </c:pt>
                <c:pt idx="6">
                  <c:v>Persons with disabilities </c:v>
                </c:pt>
                <c:pt idx="7">
                  <c:v>Family Member/Caregiver</c:v>
                </c:pt>
                <c:pt idx="8">
                  <c:v>Self-identified rider</c:v>
                </c:pt>
                <c:pt idx="9">
                  <c:v>Elected county commissioner</c:v>
                </c:pt>
                <c:pt idx="10">
                  <c:v>Other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</c:numCache>
            </c:numRef>
          </c:val>
          <c:extLst>
            <c:ext xmlns:c16="http://schemas.microsoft.com/office/drawing/2014/chart" uri="{C3380CC4-5D6E-409C-BE32-E72D297353CC}">
              <c16:uniqueId val="{00000002-0D5F-48F7-8133-3FFF389EED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1743456"/>
        <c:axId val="211743848"/>
      </c:barChart>
      <c:catAx>
        <c:axId val="211743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743848"/>
        <c:crosses val="autoZero"/>
        <c:auto val="1"/>
        <c:lblAlgn val="ctr"/>
        <c:lblOffset val="100"/>
        <c:noMultiLvlLbl val="0"/>
      </c:catAx>
      <c:valAx>
        <c:axId val="2117438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743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Categories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Funding</c:v>
                </c:pt>
                <c:pt idx="1">
                  <c:v>Access and Expansion</c:v>
                </c:pt>
                <c:pt idx="2">
                  <c:v>Cost, Quality, Collaboration</c:v>
                </c:pt>
                <c:pt idx="3">
                  <c:v>Awareness and Understanding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177</c:v>
                </c:pt>
                <c:pt idx="1">
                  <c:v>261</c:v>
                </c:pt>
                <c:pt idx="2">
                  <c:v>111</c:v>
                </c:pt>
                <c:pt idx="3">
                  <c:v>98</c:v>
                </c:pt>
                <c:pt idx="4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8E-4C9A-B363-C3D6AF9F1D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8386600"/>
        <c:axId val="268386992"/>
      </c:barChart>
      <c:catAx>
        <c:axId val="268386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8386992"/>
        <c:crosses val="autoZero"/>
        <c:auto val="1"/>
        <c:lblAlgn val="ctr"/>
        <c:lblOffset val="100"/>
        <c:noMultiLvlLbl val="0"/>
      </c:catAx>
      <c:valAx>
        <c:axId val="268386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8386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Categories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cat>
            <c:strRef>
              <c:f>Sheet1!$A$2:$A$7</c:f>
              <c:strCache>
                <c:ptCount val="6"/>
                <c:pt idx="0">
                  <c:v>Policy/Infrastructure</c:v>
                </c:pt>
                <c:pt idx="1">
                  <c:v>Safety</c:v>
                </c:pt>
                <c:pt idx="2">
                  <c:v>Funding, Fund Raising and Donations</c:v>
                </c:pt>
                <c:pt idx="3">
                  <c:v>Communication/Training</c:v>
                </c:pt>
                <c:pt idx="4">
                  <c:v>Flexibility/Adaptation to Community Needs</c:v>
                </c:pt>
                <c:pt idx="5">
                  <c:v>Equipment and Drivers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33</c:v>
                </c:pt>
                <c:pt idx="1">
                  <c:v>11</c:v>
                </c:pt>
                <c:pt idx="2">
                  <c:v>211</c:v>
                </c:pt>
                <c:pt idx="3">
                  <c:v>187</c:v>
                </c:pt>
                <c:pt idx="4">
                  <c:v>241</c:v>
                </c:pt>
                <c:pt idx="5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71-4131-B8AC-CE9A63D99C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8387384"/>
        <c:axId val="268387776"/>
      </c:barChart>
      <c:catAx>
        <c:axId val="268387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8387776"/>
        <c:crosses val="autoZero"/>
        <c:auto val="1"/>
        <c:lblAlgn val="ctr"/>
        <c:lblOffset val="100"/>
        <c:noMultiLvlLbl val="0"/>
      </c:catAx>
      <c:valAx>
        <c:axId val="2683877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83873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b="1" dirty="0">
                <a:solidFill>
                  <a:schemeClr val="tx1"/>
                </a:solidFill>
              </a:rPr>
              <a:t>Need</a:t>
            </a:r>
            <a:r>
              <a:rPr lang="en-US" b="1" baseline="0" dirty="0">
                <a:solidFill>
                  <a:schemeClr val="tx1"/>
                </a:solidFill>
              </a:rPr>
              <a:t> Categories by Number of Counties and NIPD Status</a:t>
            </a:r>
            <a:endParaRPr lang="en-US" b="1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Counties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Increase Services</c:v>
                </c:pt>
                <c:pt idx="1">
                  <c:v>Funding</c:v>
                </c:pt>
                <c:pt idx="2">
                  <c:v>Transportation Employees</c:v>
                </c:pt>
                <c:pt idx="3">
                  <c:v>Equipment</c:v>
                </c:pt>
                <c:pt idx="4">
                  <c:v>Volunteer Recruit &amp; Train</c:v>
                </c:pt>
                <c:pt idx="5">
                  <c:v>Coordination &amp; Collaboration</c:v>
                </c:pt>
                <c:pt idx="6">
                  <c:v>Technology</c:v>
                </c:pt>
                <c:pt idx="7">
                  <c:v>Quality of System</c:v>
                </c:pt>
                <c:pt idx="8">
                  <c:v>Education/Understanding</c:v>
                </c:pt>
                <c:pt idx="9">
                  <c:v>Flexibility</c:v>
                </c:pt>
                <c:pt idx="10">
                  <c:v>Integrate into CDP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10</c:v>
                </c:pt>
                <c:pt idx="1">
                  <c:v>8</c:v>
                </c:pt>
                <c:pt idx="2">
                  <c:v>7</c:v>
                </c:pt>
                <c:pt idx="3">
                  <c:v>6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EA-46D0-8496-B3FFEB770EE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NIPD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Increase Services</c:v>
                </c:pt>
                <c:pt idx="1">
                  <c:v>Funding</c:v>
                </c:pt>
                <c:pt idx="2">
                  <c:v>Transportation Employees</c:v>
                </c:pt>
                <c:pt idx="3">
                  <c:v>Equipment</c:v>
                </c:pt>
                <c:pt idx="4">
                  <c:v>Volunteer Recruit &amp; Train</c:v>
                </c:pt>
                <c:pt idx="5">
                  <c:v>Coordination &amp; Collaboration</c:v>
                </c:pt>
                <c:pt idx="6">
                  <c:v>Technology</c:v>
                </c:pt>
                <c:pt idx="7">
                  <c:v>Quality of System</c:v>
                </c:pt>
                <c:pt idx="8">
                  <c:v>Education/Understanding</c:v>
                </c:pt>
                <c:pt idx="9">
                  <c:v>Flexibility</c:v>
                </c:pt>
                <c:pt idx="10">
                  <c:v>Integrate into CDP</c:v>
                </c:pt>
              </c:strCache>
            </c:strRef>
          </c:cat>
          <c:val>
            <c:numRef>
              <c:f>Sheet1!$C$2:$C$12</c:f>
              <c:numCache>
                <c:formatCode>General</c:formatCode>
                <c:ptCount val="11"/>
                <c:pt idx="0" formatCode="0.00%">
                  <c:v>5</c:v>
                </c:pt>
                <c:pt idx="1">
                  <c:v>5</c:v>
                </c:pt>
                <c:pt idx="2">
                  <c:v>3</c:v>
                </c:pt>
                <c:pt idx="3">
                  <c:v>4</c:v>
                </c:pt>
                <c:pt idx="4">
                  <c:v>4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EA-46D0-8496-B3FFEB770EE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Low NIPD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Sheet1!$A$2:$A$12</c:f>
              <c:strCache>
                <c:ptCount val="11"/>
                <c:pt idx="0">
                  <c:v>Increase Services</c:v>
                </c:pt>
                <c:pt idx="1">
                  <c:v>Funding</c:v>
                </c:pt>
                <c:pt idx="2">
                  <c:v>Transportation Employees</c:v>
                </c:pt>
                <c:pt idx="3">
                  <c:v>Equipment</c:v>
                </c:pt>
                <c:pt idx="4">
                  <c:v>Volunteer Recruit &amp; Train</c:v>
                </c:pt>
                <c:pt idx="5">
                  <c:v>Coordination &amp; Collaboration</c:v>
                </c:pt>
                <c:pt idx="6">
                  <c:v>Technology</c:v>
                </c:pt>
                <c:pt idx="7">
                  <c:v>Quality of System</c:v>
                </c:pt>
                <c:pt idx="8">
                  <c:v>Education/Understanding</c:v>
                </c:pt>
                <c:pt idx="9">
                  <c:v>Flexibility</c:v>
                </c:pt>
                <c:pt idx="10">
                  <c:v>Integrate into CDP</c:v>
                </c:pt>
              </c:strCache>
            </c:strRef>
          </c:cat>
          <c:val>
            <c:numRef>
              <c:f>Sheet1!$D$2:$D$12</c:f>
              <c:numCache>
                <c:formatCode>General</c:formatCode>
                <c:ptCount val="11"/>
                <c:pt idx="0">
                  <c:v>5</c:v>
                </c:pt>
                <c:pt idx="1">
                  <c:v>3</c:v>
                </c:pt>
                <c:pt idx="2">
                  <c:v>4</c:v>
                </c:pt>
                <c:pt idx="3">
                  <c:v>2</c:v>
                </c:pt>
                <c:pt idx="4">
                  <c:v>2</c:v>
                </c:pt>
                <c:pt idx="5">
                  <c:v>3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EA-46D0-8496-B3FFEB770E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68388560"/>
        <c:axId val="268388952"/>
      </c:barChart>
      <c:catAx>
        <c:axId val="268388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8388952"/>
        <c:crosses val="autoZero"/>
        <c:auto val="1"/>
        <c:lblAlgn val="ctr"/>
        <c:lblOffset val="100"/>
        <c:noMultiLvlLbl val="0"/>
      </c:catAx>
      <c:valAx>
        <c:axId val="2683889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83885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0528C7E-D213-4DB4-BFD1-B0A4DE3B5F75}" type="datetimeFigureOut">
              <a:rPr lang="en-US"/>
              <a:pPr>
                <a:defRPr/>
              </a:pPr>
              <a:t>8/1/2017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7F1F5BD-AB81-4234-AE77-F1FB67849311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5427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043022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44050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356980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507973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5148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132218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7388379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73545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86444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329831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52851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183780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226404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0488011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7131277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8906217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6382333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25</a:t>
            </a:fld>
            <a:endParaRPr lang="en-US" alt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Notes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36925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7743423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7055710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991023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584105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0405592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14323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31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026867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5213351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33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143985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119999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199272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3205769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072255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38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776659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39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783723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93919467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40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3066589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41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1060041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42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34653547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43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6265517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44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9220747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45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4472484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46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1997627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47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3137726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48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58384115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49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063768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9323562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50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1684010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51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57738827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52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90048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684884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266544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759103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7F1F5BD-AB81-4234-AE77-F1FB67849311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46476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CB1F6-7F96-4314-A6FF-49352CB9ECB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14006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D2B65-A150-40D0-A511-2F13584B5B8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72473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DC48F1-9DE3-4077-AC99-DE36E442AAB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57227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5878B-2CC4-49C4-B94D-CFCAAE2EE23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253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7AEEB9-6043-4FF7-8E30-A29C014FCDC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99572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17AB7-EDFA-4C1C-9446-60E7F797274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78253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1501E-C2D4-465B-BA31-511DB5CCA01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79643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2DECF2-AFE5-4CB0-B789-C61021BE804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22908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D429AD-626F-4950-8733-C9B389293BD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073961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9BE066-A06E-4862-8A10-B1F4FC40346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77637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DC296-5E25-4CDF-9076-2479666C4DD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229623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41F529E-9CAD-4B62-980E-11616334AB56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heilags@fddc.org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Content Placeholder 2"/>
          <p:cNvSpPr>
            <a:spLocks noGrp="1"/>
          </p:cNvSpPr>
          <p:nvPr>
            <p:ph idx="1"/>
          </p:nvPr>
        </p:nvSpPr>
        <p:spPr>
          <a:xfrm>
            <a:off x="288203" y="427038"/>
            <a:ext cx="8229600" cy="5105400"/>
          </a:xfrm>
        </p:spPr>
        <p:txBody>
          <a:bodyPr/>
          <a:lstStyle/>
          <a:p>
            <a:pPr marL="0" indent="0" algn="ctr">
              <a:buNone/>
            </a:pPr>
            <a:endParaRPr lang="en-US" altLang="en-US" dirty="0"/>
          </a:p>
          <a:p>
            <a:pPr marL="0" indent="0" algn="ctr">
              <a:buNone/>
            </a:pPr>
            <a:r>
              <a:rPr lang="en-US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Florida Developmental Disabilities Council, Inc. Transportation: Past, Present and Future</a:t>
            </a:r>
          </a:p>
          <a:p>
            <a:pPr marL="0" indent="0" algn="ctr">
              <a:buNone/>
            </a:pPr>
            <a:endParaRPr lang="en-US" altLang="en-US" sz="2000" dirty="0"/>
          </a:p>
          <a:p>
            <a:pPr marL="0" indent="0" algn="ctr">
              <a:buNone/>
            </a:pPr>
            <a:endParaRPr lang="en-US" altLang="en-US" sz="2000" dirty="0"/>
          </a:p>
          <a:p>
            <a:pPr marL="0" indent="0" algn="ctr">
              <a:buNone/>
            </a:pPr>
            <a:r>
              <a:rPr lang="en-US" altLang="en-US" sz="2000" dirty="0"/>
              <a:t>Presentation by </a:t>
            </a:r>
          </a:p>
          <a:p>
            <a:pPr marL="0" indent="0" algn="ctr">
              <a:buNone/>
            </a:pPr>
            <a:r>
              <a:rPr lang="en-US" altLang="en-US" sz="2000" dirty="0"/>
              <a:t>Sheila Gritz-Swift, Deputy Director of Programs</a:t>
            </a:r>
          </a:p>
        </p:txBody>
      </p:sp>
    </p:spTree>
    <p:extLst>
      <p:ext uri="{BB962C8B-B14F-4D97-AF65-F5344CB8AC3E}">
        <p14:creationId xmlns:p14="http://schemas.microsoft.com/office/powerpoint/2010/main" val="16566956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…Outcomes and Impact…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CIT</a:t>
            </a:r>
          </a:p>
          <a:p>
            <a:pPr lvl="1"/>
            <a:r>
              <a:rPr lang="en-US" sz="2200" dirty="0"/>
              <a:t>Year 2</a:t>
            </a:r>
          </a:p>
          <a:p>
            <a:pPr lvl="2"/>
            <a:r>
              <a:rPr lang="en-US" sz="2000" dirty="0"/>
              <a:t>1,533 rides</a:t>
            </a:r>
          </a:p>
          <a:p>
            <a:pPr lvl="2"/>
            <a:r>
              <a:rPr lang="en-US" sz="2000" dirty="0"/>
              <a:t>Approximately $54,912.06 to date (Year 2) for paratransit, monthly bus passes and taxis</a:t>
            </a:r>
          </a:p>
          <a:p>
            <a:pPr lvl="2"/>
            <a:r>
              <a:rPr lang="en-US" sz="2000" dirty="0"/>
              <a:t>Employment, education and job training with majority for employment</a:t>
            </a:r>
          </a:p>
          <a:p>
            <a:pPr lvl="2"/>
            <a:r>
              <a:rPr lang="en-US" sz="2000" dirty="0"/>
              <a:t>Working on sustainability and more options for flexible schedules</a:t>
            </a: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578620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…Outcomes and Impact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CIT</a:t>
            </a:r>
          </a:p>
          <a:p>
            <a:pPr lvl="1"/>
            <a:r>
              <a:rPr lang="en-US" sz="2200" dirty="0"/>
              <a:t>Belle Glade, South Bay and Pahokee residents</a:t>
            </a:r>
          </a:p>
          <a:p>
            <a:pPr lvl="1"/>
            <a:r>
              <a:rPr lang="en-US" sz="2200" dirty="0"/>
              <a:t>$8.05 per hour to $16.00 per hour</a:t>
            </a:r>
          </a:p>
          <a:p>
            <a:pPr lvl="2"/>
            <a:r>
              <a:rPr lang="en-US" sz="2000" dirty="0"/>
              <a:t>Access for training and employment</a:t>
            </a:r>
          </a:p>
          <a:p>
            <a:pPr lvl="1"/>
            <a:r>
              <a:rPr lang="en-US" sz="2200" dirty="0"/>
              <a:t>Several riders unemployed and turning down jobs; now employed at $10.00 per hour</a:t>
            </a:r>
          </a:p>
          <a:p>
            <a:pPr lvl="2"/>
            <a:r>
              <a:rPr lang="en-US" sz="2000" dirty="0"/>
              <a:t>Access to employment</a:t>
            </a:r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428439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Promising/Supporting Legislative Action 2017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CS/HB 221 “Uber/Lyft Bill”</a:t>
            </a:r>
          </a:p>
          <a:p>
            <a:pPr lvl="1"/>
            <a:r>
              <a:rPr lang="en-US" sz="2000" dirty="0"/>
              <a:t>s. 627.748, F.S.  </a:t>
            </a:r>
          </a:p>
          <a:p>
            <a:pPr lvl="2"/>
            <a:r>
              <a:rPr lang="en-US" sz="2000" dirty="0"/>
              <a:t>Background checks</a:t>
            </a:r>
          </a:p>
          <a:p>
            <a:pPr lvl="2"/>
            <a:r>
              <a:rPr lang="en-US" sz="2000" dirty="0"/>
              <a:t>Insurance requirements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12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8332704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Content Placeholder 2"/>
          <p:cNvSpPr>
            <a:spLocks noGrp="1"/>
          </p:cNvSpPr>
          <p:nvPr>
            <p:ph idx="1"/>
          </p:nvPr>
        </p:nvSpPr>
        <p:spPr>
          <a:xfrm>
            <a:off x="288203" y="3175"/>
            <a:ext cx="8229600" cy="5407025"/>
          </a:xfrm>
        </p:spPr>
        <p:txBody>
          <a:bodyPr/>
          <a:lstStyle/>
          <a:p>
            <a:pPr marL="0" indent="0" algn="ctr">
              <a:buNone/>
            </a:pPr>
            <a:endParaRPr lang="en-US" altLang="en-US" dirty="0"/>
          </a:p>
          <a:p>
            <a:pPr marL="0" indent="0" algn="ctr">
              <a:buNone/>
            </a:pPr>
            <a:endParaRPr lang="en-US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en-US" alt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Transportation Options Research Project</a:t>
            </a:r>
            <a:endParaRPr lang="en-US" alt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13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32177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Desired Outcomes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Identified evidence-based and promising practice programs and resources leading to new approaches that increase affordable and accessible transportation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Improved knowledge of key transportation stakeholders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Improved transportation services</a:t>
            </a: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14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976164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Objectives of Project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National research on affordable and accessible transportation options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Gaps analysis between Florida and states with successful programs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Recommendations for replication of successful practices</a:t>
            </a:r>
          </a:p>
          <a:p>
            <a:pPr marL="457200" lvl="1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15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71398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Components of Project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Gap Analysis</a:t>
            </a:r>
          </a:p>
          <a:p>
            <a:pPr lvl="1"/>
            <a:r>
              <a:rPr lang="en-US" sz="2000" dirty="0"/>
              <a:t>Florida Transportation Analysis (FTA)</a:t>
            </a:r>
          </a:p>
          <a:p>
            <a:pPr lvl="1"/>
            <a:r>
              <a:rPr lang="en-US" sz="2000" dirty="0"/>
              <a:t>Florida Case Study (FCS)</a:t>
            </a:r>
          </a:p>
          <a:p>
            <a:pPr lvl="1"/>
            <a:r>
              <a:rPr lang="en-US" sz="2000" dirty="0"/>
              <a:t>National Research Synthesis (NRS)</a:t>
            </a:r>
          </a:p>
          <a:p>
            <a:r>
              <a:rPr lang="en-US" sz="2400" dirty="0"/>
              <a:t>Successful Practices/Recommendations</a:t>
            </a:r>
          </a:p>
          <a:p>
            <a:r>
              <a:rPr lang="en-US" sz="2400" dirty="0"/>
              <a:t>Five primary/crucial needs from FTA</a:t>
            </a:r>
          </a:p>
          <a:p>
            <a:r>
              <a:rPr lang="en-US" sz="2400" dirty="0"/>
              <a:t>Subordinate needs from FTA and FCS</a:t>
            </a:r>
          </a:p>
          <a:p>
            <a:r>
              <a:rPr lang="en-US" sz="2400" dirty="0"/>
              <a:t>Recommendations from FCS and NRS</a:t>
            </a:r>
          </a:p>
          <a:p>
            <a:pPr marL="457200" lvl="1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972485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graphicFrame>
        <p:nvGraphicFramePr>
          <p:cNvPr id="4099" name="Chart 4098"/>
          <p:cNvGraphicFramePr/>
          <p:nvPr>
            <p:extLst>
              <p:ext uri="{D42A27DB-BD31-4B8C-83A1-F6EECF244321}">
                <p14:modId xmlns:p14="http://schemas.microsoft.com/office/powerpoint/2010/main" val="957486076"/>
              </p:ext>
            </p:extLst>
          </p:nvPr>
        </p:nvGraphicFramePr>
        <p:xfrm>
          <a:off x="76200" y="152400"/>
          <a:ext cx="899160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17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0461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Persons with Disabilities and Caregivers Endorsed Needs…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No evening transportation				46</a:t>
            </a:r>
          </a:p>
          <a:p>
            <a:r>
              <a:rPr lang="en-US" sz="2400" dirty="0"/>
              <a:t>No transportation for recreation				41</a:t>
            </a:r>
          </a:p>
          <a:p>
            <a:r>
              <a:rPr lang="en-US" sz="2400" dirty="0"/>
              <a:t>Timeliness (e.g., late pickups or long waits)		41</a:t>
            </a:r>
          </a:p>
          <a:p>
            <a:r>
              <a:rPr lang="en-US" sz="2400" dirty="0"/>
              <a:t>Frequency of rides during the day			40</a:t>
            </a:r>
          </a:p>
          <a:p>
            <a:r>
              <a:rPr lang="en-US" sz="2400" dirty="0"/>
              <a:t>Availability of stops					39</a:t>
            </a:r>
          </a:p>
          <a:p>
            <a:r>
              <a:rPr lang="en-US" sz="2400" dirty="0"/>
              <a:t>Not willing to cross county lines			37</a:t>
            </a:r>
          </a:p>
          <a:p>
            <a:r>
              <a:rPr lang="en-US" sz="2400" dirty="0"/>
              <a:t>Routes not near critical services			36</a:t>
            </a:r>
          </a:p>
          <a:p>
            <a:r>
              <a:rPr lang="en-US" sz="2400" dirty="0"/>
              <a:t>Unable to make multiple stops				36</a:t>
            </a:r>
          </a:p>
          <a:p>
            <a:r>
              <a:rPr lang="en-US" sz="2400" dirty="0"/>
              <a:t>Knowledge of the area by drivers			34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61427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…Persons with Disabilities and Caregivers Endorsed Needs…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Driver friendliness and knowledge of people with disabilities							30</a:t>
            </a:r>
          </a:p>
          <a:p>
            <a:r>
              <a:rPr lang="en-US" sz="2400" dirty="0"/>
              <a:t>Driver turnover						29</a:t>
            </a:r>
          </a:p>
          <a:p>
            <a:r>
              <a:rPr lang="en-US" sz="2400" dirty="0"/>
              <a:t>Poor communication of routes				25</a:t>
            </a:r>
          </a:p>
          <a:p>
            <a:r>
              <a:rPr lang="en-US" sz="2400" dirty="0"/>
              <a:t>Cost of ride						23</a:t>
            </a:r>
          </a:p>
          <a:p>
            <a:r>
              <a:rPr lang="en-US" sz="2400" dirty="0"/>
              <a:t>Ease of scheduling a pickup				22</a:t>
            </a:r>
          </a:p>
          <a:p>
            <a:r>
              <a:rPr lang="en-US" sz="2400" dirty="0"/>
              <a:t>Wi-Fi availability						18</a:t>
            </a:r>
          </a:p>
          <a:p>
            <a:r>
              <a:rPr lang="en-US" sz="2400" dirty="0"/>
              <a:t>Inability to have caregivers on paratransit		18</a:t>
            </a:r>
          </a:p>
          <a:p>
            <a:r>
              <a:rPr lang="en-US" sz="2400" dirty="0"/>
              <a:t>Passes difficult to obtain online				13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19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4788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2011-2016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Culmination of Transportation Stakeholders’ Group</a:t>
            </a:r>
          </a:p>
          <a:p>
            <a:r>
              <a:rPr lang="en-US" altLang="en-US" sz="2400" dirty="0"/>
              <a:t>Collaboration with Florida Department of Transportation on Transportation Voucher Pilots</a:t>
            </a:r>
          </a:p>
          <a:p>
            <a:r>
              <a:rPr lang="en-US" altLang="en-US" sz="2400" dirty="0"/>
              <a:t>Implementation of a Transportation Options Research Project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44174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…Persons with Disabilities and Caregivers Endorsed Needs 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Language barrier with drivers				11</a:t>
            </a:r>
          </a:p>
          <a:p>
            <a:r>
              <a:rPr lang="en-US" sz="2400" dirty="0"/>
              <a:t>Cleanliness						  8</a:t>
            </a:r>
          </a:p>
          <a:p>
            <a:r>
              <a:rPr lang="en-US" sz="2400" dirty="0"/>
              <a:t>Lack of understanding of AT needs			  7</a:t>
            </a:r>
          </a:p>
          <a:p>
            <a:r>
              <a:rPr lang="en-US" sz="2400" dirty="0"/>
              <a:t>Exact change needed					  4</a:t>
            </a:r>
          </a:p>
          <a:p>
            <a:r>
              <a:rPr lang="en-US" sz="2400" dirty="0"/>
              <a:t>Demeaning comments from passersby		  3</a:t>
            </a:r>
          </a:p>
          <a:p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20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074087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Critical Need Categories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CB1F6-7F96-4314-A6FF-49352CB9ECBA}" type="slidenum">
              <a:rPr lang="en-US" altLang="en-US" smtClean="0"/>
              <a:pPr>
                <a:defRPr/>
              </a:pPr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487914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Five Critical Need Categories 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Reliable and Adequate Funding			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Access and Expansion of Transportation Services	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Transportation Cost, Quality and Collaboration	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Client (Rider) Awareness and Understanding	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Other Accessibility Issues				  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22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521860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Five Critical Need Categories </a:t>
            </a:r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328539"/>
              </p:ext>
            </p:extLst>
          </p:nvPr>
        </p:nvGraphicFramePr>
        <p:xfrm>
          <a:off x="457200" y="1219200"/>
          <a:ext cx="8229600" cy="4603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23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523788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/>
              <a:t>1. Reliable and Adequate Funding 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Invest in paratransit vehicles and maintenance	</a:t>
            </a:r>
          </a:p>
          <a:p>
            <a:r>
              <a:rPr lang="en-US" sz="2400" dirty="0"/>
              <a:t>Improve uniformity in match/faster reimbursement	</a:t>
            </a:r>
          </a:p>
          <a:p>
            <a:r>
              <a:rPr lang="en-US" sz="2400" dirty="0"/>
              <a:t>Invest in hiring and retaining qualified drivers	         </a:t>
            </a:r>
          </a:p>
          <a:p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24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828471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/>
              <a:t>2. Access and Expansion Issues…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Availability in rural areas</a:t>
            </a:r>
          </a:p>
          <a:p>
            <a:r>
              <a:rPr lang="en-US" sz="2400" dirty="0"/>
              <a:t>Limited hours/schedules</a:t>
            </a:r>
          </a:p>
          <a:p>
            <a:r>
              <a:rPr lang="en-US" sz="2400" dirty="0"/>
              <a:t>Availability of specialized vehicles</a:t>
            </a:r>
          </a:p>
          <a:p>
            <a:r>
              <a:rPr lang="en-US" sz="2400" dirty="0"/>
              <a:t>Limited number or runs</a:t>
            </a:r>
          </a:p>
          <a:p>
            <a:r>
              <a:rPr lang="en-US" sz="2400" dirty="0"/>
              <a:t>On-time transportation</a:t>
            </a:r>
          </a:p>
          <a:p>
            <a:r>
              <a:rPr lang="en-US" sz="2400" dirty="0"/>
              <a:t>Insufficient or difficult to understand signage</a:t>
            </a:r>
          </a:p>
          <a:p>
            <a:r>
              <a:rPr lang="en-US" sz="2400" dirty="0"/>
              <a:t>Lack of audible stop announcements</a:t>
            </a:r>
          </a:p>
          <a:p>
            <a:r>
              <a:rPr lang="en-US" sz="2400" dirty="0"/>
              <a:t>Insufficient information on availability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25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755027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/>
              <a:t>…2. Access and Expansion Issues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Barriers created by legislation or policy</a:t>
            </a:r>
          </a:p>
          <a:p>
            <a:r>
              <a:rPr lang="en-US" sz="2400" dirty="0"/>
              <a:t>Insufficient number of accessible vehicles/buses</a:t>
            </a:r>
          </a:p>
          <a:p>
            <a:r>
              <a:rPr lang="en-US" sz="2400" dirty="0"/>
              <a:t>Negative attitudes of transportation operators/employees</a:t>
            </a:r>
          </a:p>
          <a:p>
            <a:r>
              <a:rPr lang="en-US" sz="2400" dirty="0"/>
              <a:t>Poorly trained employees</a:t>
            </a:r>
          </a:p>
          <a:p>
            <a:r>
              <a:rPr lang="en-US" sz="2400" dirty="0"/>
              <a:t>Shops not being accessible from stops</a:t>
            </a:r>
          </a:p>
          <a:p>
            <a:r>
              <a:rPr lang="en-US" sz="2400" dirty="0"/>
              <a:t>Bus stop accessibility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383639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/>
              <a:t>3. Cost, Quality and Collaboration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Fixed route connectivity</a:t>
            </a:r>
          </a:p>
          <a:p>
            <a:r>
              <a:rPr lang="en-US" sz="2400" dirty="0"/>
              <a:t>Reliability, cleanliness and quality of vehicles</a:t>
            </a:r>
          </a:p>
          <a:p>
            <a:r>
              <a:rPr lang="en-US" sz="2400" dirty="0"/>
              <a:t>Travel times too long for comfort or guaranteeing on time arrival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318691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/>
              <a:t>4. Rider Awareness and Understanding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Online training options with easy access</a:t>
            </a:r>
          </a:p>
          <a:p>
            <a:r>
              <a:rPr lang="en-US" sz="2400" dirty="0"/>
              <a:t>Descriptions of services</a:t>
            </a:r>
          </a:p>
          <a:p>
            <a:pPr lvl="1"/>
            <a:r>
              <a:rPr lang="en-US" sz="2000" dirty="0"/>
              <a:t>Door-to-door</a:t>
            </a:r>
          </a:p>
          <a:p>
            <a:pPr lvl="1"/>
            <a:r>
              <a:rPr lang="en-US" sz="2000" dirty="0"/>
              <a:t>Assistance on ingress and egress</a:t>
            </a:r>
          </a:p>
          <a:p>
            <a:pPr lvl="1"/>
            <a:r>
              <a:rPr lang="en-US" sz="2000" dirty="0"/>
              <a:t>Languages spoken by driver</a:t>
            </a:r>
          </a:p>
          <a:p>
            <a:pPr lvl="1"/>
            <a:r>
              <a:rPr lang="en-US" sz="2000" dirty="0"/>
              <a:t>Wheelchair accessibility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28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517168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/>
              <a:t>5. Other Accessibility Issues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More sidewalks of better quality and accessible recreation trails</a:t>
            </a:r>
          </a:p>
          <a:p>
            <a:r>
              <a:rPr lang="en-US" sz="2400" dirty="0"/>
              <a:t>Improved transportation of community festivals and events</a:t>
            </a:r>
          </a:p>
          <a:p>
            <a:r>
              <a:rPr lang="en-US" sz="2400" dirty="0"/>
              <a:t>Improved training and support of airport and other mass transit security on understanding and interacting with persons with disabilities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29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15119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2017-2021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State Plan Goal, Objectives and Activities</a:t>
            </a:r>
          </a:p>
          <a:p>
            <a:pPr lvl="1"/>
            <a:r>
              <a:rPr lang="en-US" altLang="en-US" sz="2000" dirty="0"/>
              <a:t>Culmination of 2011-16 initiatives in 2017</a:t>
            </a:r>
          </a:p>
          <a:p>
            <a:pPr lvl="1"/>
            <a:r>
              <a:rPr lang="en-US" altLang="en-US" sz="2000" dirty="0"/>
              <a:t>Transportation Goal</a:t>
            </a:r>
          </a:p>
          <a:p>
            <a:pPr lvl="2"/>
            <a:r>
              <a:rPr lang="en-US" altLang="en-US" sz="1600" dirty="0"/>
              <a:t>Sustainable solutions</a:t>
            </a:r>
          </a:p>
          <a:p>
            <a:pPr lvl="2"/>
            <a:r>
              <a:rPr lang="en-US" altLang="en-US" sz="1600" dirty="0"/>
              <a:t>Infrastructure change</a:t>
            </a:r>
          </a:p>
          <a:p>
            <a:pPr lvl="2"/>
            <a:r>
              <a:rPr lang="en-US" altLang="en-US" sz="1600" dirty="0"/>
              <a:t>Increased access to safe and affordable transportation</a:t>
            </a:r>
          </a:p>
          <a:p>
            <a:pPr marL="457200" lvl="1" indent="0">
              <a:buNone/>
            </a:pPr>
            <a:endParaRPr lang="en-US" altLang="en-US" sz="2000" dirty="0"/>
          </a:p>
          <a:p>
            <a:pPr lvl="1"/>
            <a:endParaRPr lang="en-US" alt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0011832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US" b="1" dirty="0"/>
              <a:t>Strategies from Data Analysis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CB1F6-7F96-4314-A6FF-49352CB9ECBA}" type="slidenum">
              <a:rPr lang="en-US" altLang="en-US" smtClean="0"/>
              <a:pPr>
                <a:defRPr/>
              </a:pPr>
              <a:t>30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4029268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from Data Analysis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Policy/Infrastructure					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Safety							 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Funding, Fund Raising and Donations		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Communication/Training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Flexibility/Adaptation to Community Needs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Equipment and Drivers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31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93505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Strategies from Data Analysis </a:t>
            </a:r>
          </a:p>
        </p:txBody>
      </p:sp>
      <p:graphicFrame>
        <p:nvGraphicFramePr>
          <p:cNvPr id="14" name="Content Placeholder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8275608"/>
              </p:ext>
            </p:extLst>
          </p:nvPr>
        </p:nvGraphicFramePr>
        <p:xfrm>
          <a:off x="457200" y="1219200"/>
          <a:ext cx="8229600" cy="46032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32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831382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Policy/Infrastructure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Expand paratransit eligibility and advertisements for services</a:t>
            </a:r>
          </a:p>
          <a:p>
            <a:r>
              <a:rPr lang="en-US" sz="2400" dirty="0"/>
              <a:t>Expand the fixed route system</a:t>
            </a:r>
          </a:p>
          <a:p>
            <a:r>
              <a:rPr lang="en-US" sz="2400" dirty="0"/>
              <a:t>Develop state-wide prepaid card system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33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8871567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Safety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Improve access with sidewalks</a:t>
            </a:r>
          </a:p>
          <a:p>
            <a:r>
              <a:rPr lang="en-US" sz="2400" dirty="0"/>
              <a:t>Improve access to bus stops</a:t>
            </a:r>
          </a:p>
          <a:p>
            <a:r>
              <a:rPr lang="en-US" sz="2400" dirty="0"/>
              <a:t>Require Level 2 background screening for paratransit drivers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7523808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/>
              <a:t>3. Funding, Fund Raising and Donations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Improve number, quality and drivers of fleets</a:t>
            </a:r>
          </a:p>
          <a:p>
            <a:r>
              <a:rPr lang="en-US" sz="2400" dirty="0"/>
              <a:t>Increase numbers of trips</a:t>
            </a:r>
          </a:p>
          <a:p>
            <a:r>
              <a:rPr lang="en-US" sz="2400" dirty="0"/>
              <a:t>Increase hours of service</a:t>
            </a:r>
          </a:p>
          <a:p>
            <a:r>
              <a:rPr lang="en-US" sz="2400" dirty="0"/>
              <a:t>Improve geographic coverage</a:t>
            </a:r>
          </a:p>
          <a:p>
            <a:r>
              <a:rPr lang="en-US" sz="2400" dirty="0"/>
              <a:t>Leverage funding, including fund-raising</a:t>
            </a:r>
          </a:p>
          <a:p>
            <a:r>
              <a:rPr lang="en-US" sz="2400" dirty="0"/>
              <a:t>Improve identification of, access to, expertise in writing, and skills in managing grant funds and sustaining services</a:t>
            </a:r>
          </a:p>
          <a:p>
            <a:r>
              <a:rPr lang="en-US" sz="2400" dirty="0"/>
              <a:t>Create a flexible system for soliciting, receiving and processing donations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35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95754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/>
              <a:t>4. Communication/Training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Educating the public</a:t>
            </a:r>
          </a:p>
          <a:p>
            <a:r>
              <a:rPr lang="en-US" sz="2400" dirty="0"/>
              <a:t>Holding quarterly TD meetings</a:t>
            </a:r>
          </a:p>
          <a:p>
            <a:r>
              <a:rPr lang="en-US" sz="2400" dirty="0"/>
              <a:t>Investing time in community outreach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59353205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/>
              <a:t>5. Flexibility/Adaptation to Community Needs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Flexibility</a:t>
            </a:r>
          </a:p>
          <a:p>
            <a:r>
              <a:rPr lang="en-US" sz="2400" dirty="0"/>
              <a:t>Hours and Routes</a:t>
            </a:r>
          </a:p>
          <a:p>
            <a:r>
              <a:rPr lang="en-US" sz="2400" dirty="0"/>
              <a:t>Quality and Efficiency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028377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/>
              <a:t>6. Equipment and Drivers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Understand the workforce and turnover</a:t>
            </a:r>
          </a:p>
          <a:p>
            <a:pPr lvl="1"/>
            <a:r>
              <a:rPr lang="en-US" sz="2000" dirty="0"/>
              <a:t>Create equity in wages</a:t>
            </a:r>
          </a:p>
          <a:p>
            <a:pPr lvl="1"/>
            <a:r>
              <a:rPr lang="en-US" sz="2000" dirty="0"/>
              <a:t>Assign routes and duties with equity</a:t>
            </a:r>
          </a:p>
          <a:p>
            <a:pPr lvl="1"/>
            <a:r>
              <a:rPr lang="en-US" sz="2000" dirty="0"/>
              <a:t>Minimize administrative tasks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38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6631417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National Research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CB1F6-7F96-4314-A6FF-49352CB9ECBA}" type="slidenum">
              <a:rPr lang="en-US" altLang="en-US" smtClean="0"/>
              <a:pPr>
                <a:defRPr/>
              </a:pPr>
              <a:t>39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505577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2017-2021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Transportation Goal Major Activities Tentatively Planned</a:t>
            </a:r>
          </a:p>
          <a:p>
            <a:pPr lvl="1"/>
            <a:r>
              <a:rPr lang="en-US" altLang="en-US" sz="2000" dirty="0"/>
              <a:t>Mobility Management</a:t>
            </a:r>
          </a:p>
          <a:p>
            <a:pPr lvl="1"/>
            <a:r>
              <a:rPr lang="en-US" altLang="en-US" sz="2000" dirty="0"/>
              <a:t>Travel Training</a:t>
            </a:r>
          </a:p>
          <a:p>
            <a:pPr lvl="1"/>
            <a:r>
              <a:rPr lang="en-US" altLang="en-US" sz="2000" dirty="0"/>
              <a:t>Data collection or database on unmet needs</a:t>
            </a:r>
          </a:p>
          <a:p>
            <a:pPr lvl="1"/>
            <a:endParaRPr lang="en-US" altLang="en-US" sz="2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447982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National: Large/Urban Cities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Boston, Massachusetts</a:t>
            </a:r>
          </a:p>
          <a:p>
            <a:r>
              <a:rPr lang="en-US" sz="2400" dirty="0"/>
              <a:t>Denver, Colorado</a:t>
            </a:r>
          </a:p>
          <a:p>
            <a:r>
              <a:rPr lang="en-US" sz="2400" dirty="0"/>
              <a:t>Los Angeles, California</a:t>
            </a:r>
          </a:p>
          <a:p>
            <a:r>
              <a:rPr lang="en-US" sz="2400" dirty="0"/>
              <a:t>Philadelphia, Pennsylvania</a:t>
            </a:r>
          </a:p>
          <a:p>
            <a:r>
              <a:rPr lang="en-US" sz="2400" dirty="0"/>
              <a:t>Portland, Oregon</a:t>
            </a:r>
          </a:p>
          <a:p>
            <a:r>
              <a:rPr lang="en-US" sz="2400" dirty="0"/>
              <a:t>Seattle, Washington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40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075796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National: Mid-Sized Cities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Charleston, South Carolina</a:t>
            </a:r>
          </a:p>
          <a:p>
            <a:r>
              <a:rPr lang="en-US" sz="2400" dirty="0"/>
              <a:t>Providence, Rhode Island</a:t>
            </a:r>
          </a:p>
          <a:p>
            <a:r>
              <a:rPr lang="en-US" sz="2400" dirty="0"/>
              <a:t>New Haven, Connecticut</a:t>
            </a:r>
          </a:p>
          <a:p>
            <a:r>
              <a:rPr lang="en-US" sz="2400" dirty="0"/>
              <a:t>Salt Lake City, Utah</a:t>
            </a:r>
          </a:p>
          <a:p>
            <a:r>
              <a:rPr lang="en-US" sz="2400" dirty="0"/>
              <a:t>Syracuse, New York</a:t>
            </a:r>
          </a:p>
          <a:p>
            <a:pPr marL="457200" lvl="1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41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7505516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National: Rural Projects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Arc, Connecticut</a:t>
            </a:r>
          </a:p>
          <a:p>
            <a:r>
              <a:rPr lang="en-US" sz="2400" dirty="0"/>
              <a:t>Ride Connection, Oregon</a:t>
            </a:r>
          </a:p>
          <a:p>
            <a:r>
              <a:rPr lang="en-US" sz="2400" dirty="0"/>
              <a:t>Jewish Council for Aging, Maryland</a:t>
            </a:r>
          </a:p>
          <a:p>
            <a:r>
              <a:rPr lang="en-US" sz="2400" dirty="0"/>
              <a:t>Lewis and Clark, Montana</a:t>
            </a:r>
          </a:p>
          <a:p>
            <a:r>
              <a:rPr lang="en-US" sz="2400" dirty="0"/>
              <a:t>Community Action Committee, Tennessee</a:t>
            </a:r>
          </a:p>
          <a:p>
            <a:r>
              <a:rPr lang="en-US" sz="2400" dirty="0"/>
              <a:t>TRIP, California</a:t>
            </a:r>
          </a:p>
          <a:p>
            <a:r>
              <a:rPr lang="en-US" sz="2400" dirty="0"/>
              <a:t>Mobility Outreach Project, Michigan</a:t>
            </a:r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42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237893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National Research Components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Background</a:t>
            </a:r>
          </a:p>
          <a:p>
            <a:r>
              <a:rPr lang="en-US" sz="2400" dirty="0"/>
              <a:t>Costs and Revenues</a:t>
            </a:r>
          </a:p>
          <a:p>
            <a:r>
              <a:rPr lang="en-US" sz="2400" dirty="0"/>
              <a:t>Identified Gaps and Obstacles</a:t>
            </a:r>
          </a:p>
          <a:p>
            <a:r>
              <a:rPr lang="en-US" sz="2400" dirty="0"/>
              <a:t>Strategies to Address Gaps and Obstacles</a:t>
            </a:r>
          </a:p>
          <a:p>
            <a:r>
              <a:rPr lang="en-US" sz="2400" dirty="0"/>
              <a:t>Innovations/Adaptions</a:t>
            </a:r>
          </a:p>
          <a:p>
            <a:r>
              <a:rPr lang="en-US" sz="2400" dirty="0"/>
              <a:t>Projects/Programs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43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024978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Florida Gap Analysis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CB1F6-7F96-4314-A6FF-49352CB9ECBA}" type="slidenum">
              <a:rPr lang="en-US" altLang="en-US" smtClean="0"/>
              <a:pPr>
                <a:defRPr/>
              </a:pPr>
              <a:t>44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371807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Florida Gap Analysis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Relevance</a:t>
            </a:r>
          </a:p>
          <a:p>
            <a:pPr lvl="1"/>
            <a:r>
              <a:rPr lang="en-US" sz="2000" dirty="0"/>
              <a:t>Degree the strategy would have the desired effect on improving transportation if implemented</a:t>
            </a:r>
          </a:p>
          <a:p>
            <a:r>
              <a:rPr lang="en-US" sz="2400" dirty="0"/>
              <a:t>Feasibility</a:t>
            </a:r>
          </a:p>
          <a:p>
            <a:pPr lvl="1"/>
            <a:r>
              <a:rPr lang="en-US" sz="2000" dirty="0"/>
              <a:t>Degree the strategy would be implemented with reasonable changes in state, regional or local transportation practice</a:t>
            </a:r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45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83559133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Case Study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CB1F6-7F96-4314-A6FF-49352CB9ECBA}" type="slidenum">
              <a:rPr lang="en-US" altLang="en-US" smtClean="0"/>
              <a:pPr>
                <a:defRPr/>
              </a:pPr>
              <a:t>46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643799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Study</a:t>
            </a:r>
            <a:br>
              <a:rPr lang="en-US" dirty="0"/>
            </a:br>
            <a:r>
              <a:rPr lang="en-US" sz="2400" dirty="0"/>
              <a:t>Non-Institutionalized Persons with Disabilities (NIPD)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High NIPD Counties 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2397125"/>
          </a:xfrm>
        </p:spPr>
        <p:txBody>
          <a:bodyPr/>
          <a:lstStyle/>
          <a:p>
            <a:r>
              <a:rPr lang="en-US" dirty="0"/>
              <a:t>Bay</a:t>
            </a:r>
          </a:p>
          <a:p>
            <a:r>
              <a:rPr lang="en-US" dirty="0"/>
              <a:t>Charlotte</a:t>
            </a:r>
          </a:p>
          <a:p>
            <a:r>
              <a:rPr lang="en-US" dirty="0"/>
              <a:t>Citrus</a:t>
            </a:r>
          </a:p>
          <a:p>
            <a:r>
              <a:rPr lang="en-US" dirty="0"/>
              <a:t>Hernando </a:t>
            </a:r>
          </a:p>
          <a:p>
            <a:r>
              <a:rPr lang="en-US" dirty="0"/>
              <a:t>Putnam</a:t>
            </a:r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Low NIPD Counties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2473325"/>
          </a:xfrm>
        </p:spPr>
        <p:txBody>
          <a:bodyPr/>
          <a:lstStyle/>
          <a:p>
            <a:r>
              <a:rPr lang="en-US" dirty="0"/>
              <a:t>Alachua</a:t>
            </a:r>
          </a:p>
          <a:p>
            <a:r>
              <a:rPr lang="en-US" dirty="0"/>
              <a:t>Leon</a:t>
            </a:r>
          </a:p>
          <a:p>
            <a:r>
              <a:rPr lang="en-US" dirty="0"/>
              <a:t>Miami-Dade</a:t>
            </a:r>
          </a:p>
          <a:p>
            <a:r>
              <a:rPr lang="en-US" dirty="0"/>
              <a:t>Palm Beach</a:t>
            </a:r>
          </a:p>
          <a:p>
            <a:r>
              <a:rPr lang="en-US" dirty="0"/>
              <a:t>St. Johns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A1501E-C2D4-465B-BA31-511DB5CCA012}" type="slidenum">
              <a:rPr lang="en-US" altLang="en-US" smtClean="0"/>
              <a:pPr>
                <a:defRPr/>
              </a:pPr>
              <a:t>47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70616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graphicFrame>
        <p:nvGraphicFramePr>
          <p:cNvPr id="4099" name="Chart 4098"/>
          <p:cNvGraphicFramePr/>
          <p:nvPr>
            <p:extLst>
              <p:ext uri="{D42A27DB-BD31-4B8C-83A1-F6EECF244321}">
                <p14:modId xmlns:p14="http://schemas.microsoft.com/office/powerpoint/2010/main" val="1162651277"/>
              </p:ext>
            </p:extLst>
          </p:nvPr>
        </p:nvGraphicFramePr>
        <p:xfrm>
          <a:off x="76200" y="152400"/>
          <a:ext cx="8991600" cy="530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48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489668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Recommendations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CB1F6-7F96-4314-A6FF-49352CB9ECBA}" type="slidenum">
              <a:rPr lang="en-US" altLang="en-US" smtClean="0"/>
              <a:pPr>
                <a:defRPr/>
              </a:pPr>
              <a:t>49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36712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5" name="Content Placeholder 2"/>
          <p:cNvSpPr>
            <a:spLocks noGrp="1"/>
          </p:cNvSpPr>
          <p:nvPr>
            <p:ph idx="1"/>
          </p:nvPr>
        </p:nvSpPr>
        <p:spPr>
          <a:xfrm>
            <a:off x="288203" y="427038"/>
            <a:ext cx="8229600" cy="5105400"/>
          </a:xfrm>
        </p:spPr>
        <p:txBody>
          <a:bodyPr/>
          <a:lstStyle/>
          <a:p>
            <a:pPr marL="0" indent="0" algn="ctr">
              <a:buNone/>
            </a:pPr>
            <a:endParaRPr lang="en-US" altLang="en-US" dirty="0"/>
          </a:p>
          <a:p>
            <a:pPr marL="0" indent="0" algn="ctr">
              <a:buNone/>
            </a:pPr>
            <a:r>
              <a:rPr lang="en-US" altLang="en-US" sz="4000" dirty="0"/>
              <a:t>“</a:t>
            </a:r>
            <a:r>
              <a:rPr lang="en-US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Florida’s Transportation Voucher Pilot Program:</a:t>
            </a:r>
          </a:p>
          <a:p>
            <a:pPr marL="0" indent="0" algn="ctr">
              <a:buNone/>
            </a:pPr>
            <a:r>
              <a:rPr lang="en-US" alt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Model for 24-Hour Inclusive Community Transportation</a:t>
            </a:r>
            <a:r>
              <a:rPr lang="en-US" altLang="en-US" sz="4000" dirty="0"/>
              <a:t>”</a:t>
            </a:r>
          </a:p>
          <a:p>
            <a:pPr marL="0" indent="0" algn="ctr">
              <a:buNone/>
            </a:pPr>
            <a:endParaRPr lang="en-US" altLang="en-US" sz="2000" dirty="0"/>
          </a:p>
          <a:p>
            <a:pPr marL="0" indent="0" algn="ctr">
              <a:buNone/>
            </a:pPr>
            <a:endParaRPr lang="en-US" altLang="en-US" sz="20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5</a:t>
            </a:fld>
            <a:endParaRPr lang="en-US" alt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Recommendations…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Need 1</a:t>
            </a:r>
          </a:p>
          <a:p>
            <a:pPr lvl="1"/>
            <a:r>
              <a:rPr lang="en-US" sz="2000" dirty="0"/>
              <a:t>Establish and Support Reliable Funding and Support from Policy Makers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Need 2</a:t>
            </a:r>
          </a:p>
          <a:p>
            <a:pPr lvl="1"/>
            <a:r>
              <a:rPr lang="en-US" sz="2000" dirty="0"/>
              <a:t>Improve Access, Collaboration and Expansion of Transportation Services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Need 3</a:t>
            </a:r>
          </a:p>
          <a:p>
            <a:pPr lvl="1"/>
            <a:r>
              <a:rPr lang="en-US" sz="2000" dirty="0"/>
              <a:t>Improve Efficiency, Cost and Quality of Transportation Services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50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6854582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…Recommendations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Need 4</a:t>
            </a:r>
          </a:p>
          <a:p>
            <a:pPr lvl="1"/>
            <a:r>
              <a:rPr lang="en-US" sz="2000" dirty="0"/>
              <a:t>Improve Rider and Driver Awareness and Understanding of the Transportation System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Need 5</a:t>
            </a:r>
          </a:p>
          <a:p>
            <a:pPr lvl="1"/>
            <a:r>
              <a:rPr lang="en-US" sz="2000" dirty="0"/>
              <a:t>Address Other Accessibility Issues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51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125670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additional information: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Sheila Gritz-Swift</a:t>
            </a:r>
          </a:p>
          <a:p>
            <a:pPr marL="0" indent="0">
              <a:buNone/>
            </a:pPr>
            <a:r>
              <a:rPr lang="en-US" sz="2400" dirty="0"/>
              <a:t>Deputy Director of Programs</a:t>
            </a:r>
          </a:p>
          <a:p>
            <a:pPr marL="0" indent="0">
              <a:buNone/>
            </a:pPr>
            <a:r>
              <a:rPr lang="en-US" sz="2400" dirty="0"/>
              <a:t>Florida Developmental Disabilities Council, Inc.</a:t>
            </a:r>
          </a:p>
          <a:p>
            <a:pPr marL="0" indent="0">
              <a:buNone/>
            </a:pPr>
            <a:r>
              <a:rPr lang="en-US" sz="2400" dirty="0">
                <a:hlinkClick r:id="rId4"/>
              </a:rPr>
              <a:t>Sheilags@fddc.org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850.488.4180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52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58618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Idea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Transportation to employment, postsecondary education/training and the greater community</a:t>
            </a:r>
          </a:p>
          <a:p>
            <a:pPr marL="0" indent="0">
              <a:buNone/>
            </a:pPr>
            <a:endParaRPr lang="en-US" altLang="en-US" sz="2400" dirty="0"/>
          </a:p>
          <a:p>
            <a:r>
              <a:rPr lang="en-US" altLang="en-US" sz="2400" dirty="0"/>
              <a:t>Vouchers for requesting rides</a:t>
            </a:r>
          </a:p>
          <a:p>
            <a:pPr marL="0" indent="0">
              <a:buNone/>
            </a:pPr>
            <a:endParaRPr lang="en-US" altLang="en-US" sz="2400" dirty="0"/>
          </a:p>
          <a:p>
            <a:r>
              <a:rPr lang="en-US" altLang="en-US" sz="2400" dirty="0"/>
              <a:t>Sedans and paratransit with wheelchair lifts as needed</a:t>
            </a:r>
          </a:p>
          <a:p>
            <a:pPr marL="0" indent="0">
              <a:buNone/>
            </a:pPr>
            <a:endParaRPr lang="en-US" altLang="en-US" sz="2400" dirty="0"/>
          </a:p>
          <a:p>
            <a:r>
              <a:rPr lang="en-US" altLang="en-US" sz="2400" dirty="0"/>
              <a:t>Seven days a week, including nights, weekends and holidays at no additional cost to rider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74992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Collaboration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Florida Department of Transportation (FDOT)</a:t>
            </a:r>
          </a:p>
          <a:p>
            <a:r>
              <a:rPr lang="en-US" altLang="en-US" sz="2400" dirty="0"/>
              <a:t>Florida Developmental Disabilities Council, Inc. (FDDC)</a:t>
            </a:r>
          </a:p>
          <a:p>
            <a:pPr lvl="1"/>
            <a:r>
              <a:rPr lang="en-US" altLang="en-US" sz="2000" dirty="0"/>
              <a:t>Urban Model</a:t>
            </a:r>
          </a:p>
          <a:p>
            <a:pPr lvl="2"/>
            <a:r>
              <a:rPr lang="en-US" altLang="en-US" sz="1600" dirty="0"/>
              <a:t>Hillsborough Area Regional Transition Authority (HART) HARTPlus Customer Choice Voucher Pilot Project</a:t>
            </a:r>
          </a:p>
          <a:p>
            <a:pPr marL="914400" lvl="2" indent="0">
              <a:buNone/>
            </a:pPr>
            <a:endParaRPr lang="en-US" altLang="en-US" sz="1600" dirty="0"/>
          </a:p>
          <a:p>
            <a:pPr lvl="1"/>
            <a:r>
              <a:rPr lang="en-US" altLang="en-US" sz="2000" dirty="0"/>
              <a:t>Rural Model</a:t>
            </a:r>
          </a:p>
          <a:p>
            <a:pPr lvl="2"/>
            <a:r>
              <a:rPr lang="en-US" altLang="en-US" sz="1600" dirty="0"/>
              <a:t>Citizens for Improved Transportation (CIT)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30909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Awards and Implementation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Start-up Funding</a:t>
            </a:r>
          </a:p>
          <a:p>
            <a:r>
              <a:rPr lang="en-US" altLang="en-US" sz="2400" dirty="0"/>
              <a:t>Process/Procurement</a:t>
            </a:r>
          </a:p>
          <a:p>
            <a:r>
              <a:rPr lang="en-US" altLang="en-US" sz="2400" dirty="0"/>
              <a:t>Pricing</a:t>
            </a:r>
          </a:p>
          <a:p>
            <a:r>
              <a:rPr lang="en-US" altLang="en-US" sz="2400" dirty="0"/>
              <a:t>Quality Assurance</a:t>
            </a:r>
          </a:p>
          <a:p>
            <a:r>
              <a:rPr lang="en-US" altLang="en-US" sz="2400" dirty="0"/>
              <a:t>Issues Along the Way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37526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8" name="Title 1"/>
          <p:cNvSpPr txBox="1">
            <a:spLocks/>
          </p:cNvSpPr>
          <p:nvPr/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 txBox="1">
            <a:spLocks/>
          </p:cNvSpPr>
          <p:nvPr/>
        </p:nvSpPr>
        <p:spPr bwMode="auto">
          <a:xfrm>
            <a:off x="609600" y="457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611188" y="4270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US" kern="0" dirty="0"/>
          </a:p>
        </p:txBody>
      </p:sp>
      <p:pic>
        <p:nvPicPr>
          <p:cNvPr id="4103" name="Picture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3175"/>
            <a:ext cx="9172576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Outcomes and Impact…</a:t>
            </a:r>
          </a:p>
        </p:txBody>
      </p:sp>
      <p:sp>
        <p:nvSpPr>
          <p:cNvPr id="410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HART</a:t>
            </a:r>
          </a:p>
          <a:p>
            <a:pPr lvl="1"/>
            <a:r>
              <a:rPr lang="en-US" sz="2000" dirty="0"/>
              <a:t>¾ mile trips to 7.6 mile trips</a:t>
            </a:r>
          </a:p>
          <a:p>
            <a:pPr lvl="1"/>
            <a:r>
              <a:rPr lang="en-US" sz="2000" dirty="0"/>
              <a:t>3 day notice to 24-hour transportation availability</a:t>
            </a:r>
          </a:p>
          <a:p>
            <a:pPr lvl="1"/>
            <a:r>
              <a:rPr lang="en-US" sz="2000" dirty="0"/>
              <a:t>Improved access to community</a:t>
            </a:r>
          </a:p>
          <a:p>
            <a:pPr lvl="1"/>
            <a:r>
              <a:rPr lang="en-US" sz="2000" dirty="0"/>
              <a:t>27,813 trips at $16.00 a trip </a:t>
            </a:r>
          </a:p>
          <a:p>
            <a:pPr lvl="1"/>
            <a:r>
              <a:rPr lang="en-US" sz="2000" dirty="0"/>
              <a:t>Cost of $445,008 versus $1,001,268</a:t>
            </a:r>
          </a:p>
          <a:p>
            <a:pPr lvl="1"/>
            <a:r>
              <a:rPr lang="en-US" sz="2000" dirty="0"/>
              <a:t>Total savings of </a:t>
            </a:r>
            <a:r>
              <a:rPr lang="en-US" sz="2000" b="1" dirty="0">
                <a:solidFill>
                  <a:srgbClr val="0070C0"/>
                </a:solidFill>
              </a:rPr>
              <a:t>$556,260</a:t>
            </a:r>
          </a:p>
          <a:p>
            <a:pPr lvl="1"/>
            <a:r>
              <a:rPr lang="en-US" sz="2000" dirty="0"/>
              <a:t>8% growth</a:t>
            </a:r>
          </a:p>
          <a:p>
            <a:pPr lvl="1"/>
            <a:r>
              <a:rPr lang="en-US" sz="2000" dirty="0"/>
              <a:t>Self-supporting after one year of funding</a:t>
            </a:r>
          </a:p>
          <a:p>
            <a:pPr marL="0" indent="0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altLang="en-US" sz="4000" dirty="0"/>
          </a:p>
          <a:p>
            <a:pPr marL="0" indent="0" algn="ctr">
              <a:buNone/>
            </a:pPr>
            <a:endParaRPr lang="en-US" altLang="en-US" sz="40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85878B-2CC4-49C4-B94D-CFCAAE2EE23F}" type="slidenum">
              <a:rPr lang="en-US" altLang="en-US" smtClean="0"/>
              <a:pPr>
                <a:defRPr/>
              </a:pPr>
              <a:t>9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5786278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3891</TotalTime>
  <Words>1265</Words>
  <Application>Microsoft Office PowerPoint</Application>
  <PresentationFormat>On-screen Show (4:3)</PresentationFormat>
  <Paragraphs>413</Paragraphs>
  <Slides>52</Slides>
  <Notes>52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5" baseType="lpstr">
      <vt:lpstr>Arial</vt:lpstr>
      <vt:lpstr>Calibri</vt:lpstr>
      <vt:lpstr>Default Design</vt:lpstr>
      <vt:lpstr>PowerPoint Presentation</vt:lpstr>
      <vt:lpstr>2011-2016</vt:lpstr>
      <vt:lpstr>2017-2021</vt:lpstr>
      <vt:lpstr>2017-2021</vt:lpstr>
      <vt:lpstr>PowerPoint Presentation</vt:lpstr>
      <vt:lpstr>Conceptual Idea</vt:lpstr>
      <vt:lpstr>Collaboration</vt:lpstr>
      <vt:lpstr>Awards and Implementation</vt:lpstr>
      <vt:lpstr>Outcomes and Impact…</vt:lpstr>
      <vt:lpstr>…Outcomes and Impact…</vt:lpstr>
      <vt:lpstr>…Outcomes and Impact</vt:lpstr>
      <vt:lpstr>Promising/Supporting Legislative Action 2017</vt:lpstr>
      <vt:lpstr>PowerPoint Presentation</vt:lpstr>
      <vt:lpstr>Desired Outcomes</vt:lpstr>
      <vt:lpstr>Key Objectives of Project</vt:lpstr>
      <vt:lpstr>Key Components of Project</vt:lpstr>
      <vt:lpstr>PowerPoint Presentation</vt:lpstr>
      <vt:lpstr>Persons with Disabilities and Caregivers Endorsed Needs…</vt:lpstr>
      <vt:lpstr>…Persons with Disabilities and Caregivers Endorsed Needs…</vt:lpstr>
      <vt:lpstr>…Persons with Disabilities and Caregivers Endorsed Needs </vt:lpstr>
      <vt:lpstr>Critical Need Categories</vt:lpstr>
      <vt:lpstr>Five Critical Need Categories </vt:lpstr>
      <vt:lpstr>Five Critical Need Categories </vt:lpstr>
      <vt:lpstr>1. Reliable and Adequate Funding </vt:lpstr>
      <vt:lpstr>2. Access and Expansion Issues…</vt:lpstr>
      <vt:lpstr>…2. Access and Expansion Issues</vt:lpstr>
      <vt:lpstr>3. Cost, Quality and Collaboration</vt:lpstr>
      <vt:lpstr>4. Rider Awareness and Understanding</vt:lpstr>
      <vt:lpstr>5. Other Accessibility Issues</vt:lpstr>
      <vt:lpstr>Strategies from Data Analysis</vt:lpstr>
      <vt:lpstr>Strategies from Data Analysis</vt:lpstr>
      <vt:lpstr>Strategies from Data Analysis </vt:lpstr>
      <vt:lpstr>1. Policy/Infrastructure</vt:lpstr>
      <vt:lpstr>2. Safety</vt:lpstr>
      <vt:lpstr>3. Funding, Fund Raising and Donations</vt:lpstr>
      <vt:lpstr>4. Communication/Training</vt:lpstr>
      <vt:lpstr>5. Flexibility/Adaptation to Community Needs</vt:lpstr>
      <vt:lpstr>6. Equipment and Drivers</vt:lpstr>
      <vt:lpstr>National Research</vt:lpstr>
      <vt:lpstr>National: Large/Urban Cities</vt:lpstr>
      <vt:lpstr>National: Mid-Sized Cities</vt:lpstr>
      <vt:lpstr>National: Rural Projects</vt:lpstr>
      <vt:lpstr>National Research Components</vt:lpstr>
      <vt:lpstr>Florida Gap Analysis</vt:lpstr>
      <vt:lpstr>Florida Gap Analysis</vt:lpstr>
      <vt:lpstr>Case Study</vt:lpstr>
      <vt:lpstr>Case Study Non-Institutionalized Persons with Disabilities (NIPD)</vt:lpstr>
      <vt:lpstr>PowerPoint Presentation</vt:lpstr>
      <vt:lpstr>Recommendations</vt:lpstr>
      <vt:lpstr>Recommendations…</vt:lpstr>
      <vt:lpstr>…Recommendations</vt:lpstr>
      <vt:lpstr>For additional information:</vt:lpstr>
    </vt:vector>
  </TitlesOfParts>
  <Company>Coaxis ASP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jgurtis</dc:creator>
  <cp:lastModifiedBy>Grendy Henry</cp:lastModifiedBy>
  <cp:revision>304</cp:revision>
  <cp:lastPrinted>2012-10-10T19:50:00Z</cp:lastPrinted>
  <dcterms:created xsi:type="dcterms:W3CDTF">2009-12-14T16:47:52Z</dcterms:created>
  <dcterms:modified xsi:type="dcterms:W3CDTF">2017-08-01T15:14:12Z</dcterms:modified>
</cp:coreProperties>
</file>